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4B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7C90C4-D3BE-49F2-BBBD-47F8E362A4FC}" v="291" dt="2020-11-17T08:38:13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ine DECARREAUX" userId="8zk27qgkpwAe7asesa+19JUcqFYazXtwDsqS6r6XnoI=" providerId="None" clId="Web-{FD7C90C4-D3BE-49F2-BBBD-47F8E362A4FC}"/>
    <pc:docChg chg="modSld">
      <pc:chgData name="Dorine DECARREAUX" userId="8zk27qgkpwAe7asesa+19JUcqFYazXtwDsqS6r6XnoI=" providerId="None" clId="Web-{FD7C90C4-D3BE-49F2-BBBD-47F8E362A4FC}" dt="2020-11-17T08:38:13.226" v="288" actId="20577"/>
      <pc:docMkLst>
        <pc:docMk/>
      </pc:docMkLst>
      <pc:sldChg chg="modSp">
        <pc:chgData name="Dorine DECARREAUX" userId="8zk27qgkpwAe7asesa+19JUcqFYazXtwDsqS6r6XnoI=" providerId="None" clId="Web-{FD7C90C4-D3BE-49F2-BBBD-47F8E362A4FC}" dt="2020-11-17T08:38:13.226" v="288" actId="20577"/>
        <pc:sldMkLst>
          <pc:docMk/>
          <pc:sldMk cId="1991284057" sldId="257"/>
        </pc:sldMkLst>
        <pc:spChg chg="mod">
          <ac:chgData name="Dorine DECARREAUX" userId="8zk27qgkpwAe7asesa+19JUcqFYazXtwDsqS6r6XnoI=" providerId="None" clId="Web-{FD7C90C4-D3BE-49F2-BBBD-47F8E362A4FC}" dt="2020-11-17T08:38:13.226" v="288" actId="20577"/>
          <ac:spMkLst>
            <pc:docMk/>
            <pc:sldMk cId="1991284057" sldId="257"/>
            <ac:spMk id="5" creationId="{00000000-0000-0000-0000-000000000000}"/>
          </ac:spMkLst>
        </pc:spChg>
      </pc:sldChg>
      <pc:sldChg chg="modSp">
        <pc:chgData name="Dorine DECARREAUX" userId="8zk27qgkpwAe7asesa+19JUcqFYazXtwDsqS6r6XnoI=" providerId="None" clId="Web-{FD7C90C4-D3BE-49F2-BBBD-47F8E362A4FC}" dt="2020-11-17T08:36:06.224" v="283" actId="20577"/>
        <pc:sldMkLst>
          <pc:docMk/>
          <pc:sldMk cId="2714771140" sldId="258"/>
        </pc:sldMkLst>
        <pc:spChg chg="mod">
          <ac:chgData name="Dorine DECARREAUX" userId="8zk27qgkpwAe7asesa+19JUcqFYazXtwDsqS6r6XnoI=" providerId="None" clId="Web-{FD7C90C4-D3BE-49F2-BBBD-47F8E362A4FC}" dt="2020-11-17T08:32:45.642" v="265" actId="20577"/>
          <ac:spMkLst>
            <pc:docMk/>
            <pc:sldMk cId="2714771140" sldId="258"/>
            <ac:spMk id="2" creationId="{00000000-0000-0000-0000-000000000000}"/>
          </ac:spMkLst>
        </pc:spChg>
        <pc:spChg chg="mod">
          <ac:chgData name="Dorine DECARREAUX" userId="8zk27qgkpwAe7asesa+19JUcqFYazXtwDsqS6r6XnoI=" providerId="None" clId="Web-{FD7C90C4-D3BE-49F2-BBBD-47F8E362A4FC}" dt="2020-11-17T08:17:57.672" v="261" actId="20577"/>
          <ac:spMkLst>
            <pc:docMk/>
            <pc:sldMk cId="2714771140" sldId="258"/>
            <ac:spMk id="17" creationId="{00000000-0000-0000-0000-000000000000}"/>
          </ac:spMkLst>
        </pc:spChg>
        <pc:spChg chg="mod">
          <ac:chgData name="Dorine DECARREAUX" userId="8zk27qgkpwAe7asesa+19JUcqFYazXtwDsqS6r6XnoI=" providerId="None" clId="Web-{FD7C90C4-D3BE-49F2-BBBD-47F8E362A4FC}" dt="2020-11-17T08:34:20.753" v="280" actId="20577"/>
          <ac:spMkLst>
            <pc:docMk/>
            <pc:sldMk cId="2714771140" sldId="258"/>
            <ac:spMk id="20" creationId="{00000000-0000-0000-0000-000000000000}"/>
          </ac:spMkLst>
        </pc:spChg>
        <pc:spChg chg="mod">
          <ac:chgData name="Dorine DECARREAUX" userId="8zk27qgkpwAe7asesa+19JUcqFYazXtwDsqS6r6XnoI=" providerId="None" clId="Web-{FD7C90C4-D3BE-49F2-BBBD-47F8E362A4FC}" dt="2020-11-17T08:35:49.598" v="282" actId="20577"/>
          <ac:spMkLst>
            <pc:docMk/>
            <pc:sldMk cId="2714771140" sldId="258"/>
            <ac:spMk id="27" creationId="{00000000-0000-0000-0000-000000000000}"/>
          </ac:spMkLst>
        </pc:spChg>
        <pc:spChg chg="mod">
          <ac:chgData name="Dorine DECARREAUX" userId="8zk27qgkpwAe7asesa+19JUcqFYazXtwDsqS6r6XnoI=" providerId="None" clId="Web-{FD7C90C4-D3BE-49F2-BBBD-47F8E362A4FC}" dt="2020-11-17T08:36:06.224" v="283" actId="20577"/>
          <ac:spMkLst>
            <pc:docMk/>
            <pc:sldMk cId="2714771140" sldId="258"/>
            <ac:spMk id="28" creationId="{00000000-0000-0000-0000-000000000000}"/>
          </ac:spMkLst>
        </pc:spChg>
        <pc:spChg chg="mod">
          <ac:chgData name="Dorine DECARREAUX" userId="8zk27qgkpwAe7asesa+19JUcqFYazXtwDsqS6r6XnoI=" providerId="None" clId="Web-{FD7C90C4-D3BE-49F2-BBBD-47F8E362A4FC}" dt="2020-11-17T07:46:08.884" v="32" actId="20577"/>
          <ac:spMkLst>
            <pc:docMk/>
            <pc:sldMk cId="2714771140" sldId="258"/>
            <ac:spMk id="72" creationId="{00000000-0000-0000-0000-000000000000}"/>
          </ac:spMkLst>
        </pc:spChg>
        <pc:spChg chg="mod">
          <ac:chgData name="Dorine DECARREAUX" userId="8zk27qgkpwAe7asesa+19JUcqFYazXtwDsqS6r6XnoI=" providerId="None" clId="Web-{FD7C90C4-D3BE-49F2-BBBD-47F8E362A4FC}" dt="2020-11-17T08:28:03.261" v="264" actId="1076"/>
          <ac:spMkLst>
            <pc:docMk/>
            <pc:sldMk cId="2714771140" sldId="258"/>
            <ac:spMk id="307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69085-FD3A-4B5F-8125-2A9001599980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1E848-D992-4CBC-8A0B-7DF565D95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2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CF3F8F-EF3F-4553-9C19-0E5BA46139AC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3524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0D6AC7-6E02-44AD-ABD6-1632DA5C9BA1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98C40F-B7AE-4115-A4B3-FE09E4D49106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0675F3-B678-4745-A77E-3CFB2564604F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3E67FD-F7CF-4B31-9D97-C4B9C28A3962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393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644440-57E6-4A36-8034-1CE923F4346A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D9B29B-8C23-4F65-B704-8324EC62136D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61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CD27BC-1694-4C20-9136-53B10D407F5B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A83310-4F6C-4F4F-8105-FA5DA630148C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052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6B3C73-3535-4F95-8E68-790870761AAD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82994-33C1-4A71-A173-6645A08C731D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052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3EA482-1C38-4861-8CEC-C1C430ACF5D3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5EF55E-F250-4DE8-B524-4978B1439584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410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85533-9CD6-480E-8EF4-6F20E69FFE2F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6E21C0-0404-47CE-AD78-AD9E50C6649A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221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8E824C-1EE2-480F-8DE4-932D31E236D6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1C483-0F28-4557-B131-03D8C697C958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562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24B45-1B79-42B0-BAAE-CED76945F837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B753AD-64E0-44FF-979B-C08C1730C5D9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682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479F63-BF08-4762-81D6-32FA516D652A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1DDA8C-13AE-467A-924E-D617CBBEFE5D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67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BA06AE-9450-46AF-BBDE-8E338F2CA45B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6E24D0-E474-474E-A8EC-48A9FBB3CA10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385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A4B647-F73E-4211-9D35-680D4A8C6FDD}" type="datetimeFigureOut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18/10/2021</a:t>
            </a:fld>
            <a:endParaRPr lang="fr-FR" altLang="fr-FR">
              <a:ea typeface="MS PGothic" panose="020B0600070205080204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D6EB88-FB25-413A-85AC-09A3CAC5DC9F}" type="slidenum">
              <a:rPr lang="fr-FR" altLang="fr-FR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38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hyperlink" Target="mailto:sevila_j@univ-corse.fr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hyperlink" Target="mailto:DECARREAUX_D@univ-cors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661" y="4754458"/>
            <a:ext cx="1433539" cy="1123542"/>
          </a:xfrm>
          <a:prstGeom prst="rect">
            <a:avLst/>
          </a:prstGeom>
          <a:ln>
            <a:noFill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9404" y="3387684"/>
            <a:ext cx="1638300" cy="12477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3688" y="3470396"/>
            <a:ext cx="1725661" cy="11811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43688" y="2237413"/>
            <a:ext cx="1702087" cy="12573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81182" y="245165"/>
            <a:ext cx="1552575" cy="1181100"/>
          </a:xfrm>
          <a:prstGeom prst="rect">
            <a:avLst/>
          </a:prstGeom>
        </p:spPr>
      </p:pic>
      <p:pic>
        <p:nvPicPr>
          <p:cNvPr id="3076" name="Imag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085" y="1470002"/>
            <a:ext cx="154622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Imag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8960" y="246545"/>
            <a:ext cx="111760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Titre 1"/>
          <p:cNvSpPr>
            <a:spLocks noGrp="1"/>
          </p:cNvSpPr>
          <p:nvPr>
            <p:ph type="title"/>
          </p:nvPr>
        </p:nvSpPr>
        <p:spPr>
          <a:xfrm>
            <a:off x="2361955" y="293807"/>
            <a:ext cx="4392613" cy="533355"/>
          </a:xfrm>
        </p:spPr>
        <p:txBody>
          <a:bodyPr/>
          <a:lstStyle/>
          <a:p>
            <a:pPr eaLnBrk="1" hangingPunct="1"/>
            <a:r>
              <a:rPr lang="fr-FR" altLang="fr-FR" sz="1800" b="1" dirty="0">
                <a:ea typeface="MS PGothic"/>
              </a:rPr>
              <a:t>Mode opératoire </a:t>
            </a:r>
            <a:r>
              <a:rPr lang="fr-FR" altLang="fr-FR" sz="1800" b="1" dirty="0" smtClean="0">
                <a:ea typeface="MS PGothic"/>
              </a:rPr>
              <a:t>du </a:t>
            </a:r>
            <a:r>
              <a:rPr lang="fr-FR" altLang="fr-FR" sz="1800" b="1" smtClean="0">
                <a:ea typeface="MS PGothic"/>
              </a:rPr>
              <a:t>prélèvement sanguin</a:t>
            </a:r>
            <a:endParaRPr lang="fr-FR" altLang="fr-FR" sz="1800" b="1" dirty="0">
              <a:ea typeface="MS PGothic"/>
            </a:endParaRPr>
          </a:p>
        </p:txBody>
      </p:sp>
      <p:sp>
        <p:nvSpPr>
          <p:cNvPr id="10" name="Ellipse 9"/>
          <p:cNvSpPr>
            <a:spLocks noChangeArrowheads="1"/>
          </p:cNvSpPr>
          <p:nvPr/>
        </p:nvSpPr>
        <p:spPr bwMode="auto">
          <a:xfrm>
            <a:off x="1656963" y="962844"/>
            <a:ext cx="431800" cy="30797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1</a:t>
            </a:r>
          </a:p>
        </p:txBody>
      </p:sp>
      <p:sp>
        <p:nvSpPr>
          <p:cNvPr id="11" name="Ellipse 10"/>
          <p:cNvSpPr>
            <a:spLocks noChangeArrowheads="1"/>
          </p:cNvSpPr>
          <p:nvPr/>
        </p:nvSpPr>
        <p:spPr bwMode="auto">
          <a:xfrm>
            <a:off x="1646636" y="2084963"/>
            <a:ext cx="431800" cy="30956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3</a:t>
            </a:r>
          </a:p>
        </p:txBody>
      </p:sp>
      <p:sp>
        <p:nvSpPr>
          <p:cNvPr id="12" name="Ellipse 11"/>
          <p:cNvSpPr>
            <a:spLocks noChangeArrowheads="1"/>
          </p:cNvSpPr>
          <p:nvPr/>
        </p:nvSpPr>
        <p:spPr bwMode="auto">
          <a:xfrm>
            <a:off x="1664206" y="2712075"/>
            <a:ext cx="431800" cy="30797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4</a:t>
            </a:r>
          </a:p>
        </p:txBody>
      </p:sp>
      <p:sp>
        <p:nvSpPr>
          <p:cNvPr id="13" name="Ellipse 12"/>
          <p:cNvSpPr>
            <a:spLocks noChangeArrowheads="1"/>
          </p:cNvSpPr>
          <p:nvPr/>
        </p:nvSpPr>
        <p:spPr bwMode="auto">
          <a:xfrm>
            <a:off x="1656963" y="3141902"/>
            <a:ext cx="431800" cy="30797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5</a:t>
            </a:r>
          </a:p>
        </p:txBody>
      </p:sp>
      <p:sp>
        <p:nvSpPr>
          <p:cNvPr id="14" name="Ellipse 13"/>
          <p:cNvSpPr>
            <a:spLocks noChangeArrowheads="1"/>
          </p:cNvSpPr>
          <p:nvPr/>
        </p:nvSpPr>
        <p:spPr bwMode="auto">
          <a:xfrm>
            <a:off x="1656963" y="3691674"/>
            <a:ext cx="431800" cy="30797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6</a:t>
            </a:r>
          </a:p>
        </p:txBody>
      </p:sp>
      <p:sp>
        <p:nvSpPr>
          <p:cNvPr id="15" name="Ellipse 14"/>
          <p:cNvSpPr>
            <a:spLocks noChangeArrowheads="1"/>
          </p:cNvSpPr>
          <p:nvPr/>
        </p:nvSpPr>
        <p:spPr bwMode="auto">
          <a:xfrm>
            <a:off x="1664206" y="4075701"/>
            <a:ext cx="431800" cy="30956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7</a:t>
            </a:r>
          </a:p>
        </p:txBody>
      </p:sp>
      <p:sp>
        <p:nvSpPr>
          <p:cNvPr id="18" name="Ellipse 17"/>
          <p:cNvSpPr>
            <a:spLocks noChangeArrowheads="1"/>
          </p:cNvSpPr>
          <p:nvPr/>
        </p:nvSpPr>
        <p:spPr bwMode="auto">
          <a:xfrm>
            <a:off x="1656963" y="1536886"/>
            <a:ext cx="431800" cy="30956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2</a:t>
            </a:r>
          </a:p>
        </p:txBody>
      </p:sp>
      <p:sp>
        <p:nvSpPr>
          <p:cNvPr id="20" name="Rectangle à coins arrondis 19"/>
          <p:cNvSpPr>
            <a:spLocks noChangeArrowheads="1"/>
          </p:cNvSpPr>
          <p:nvPr/>
        </p:nvSpPr>
        <p:spPr bwMode="auto">
          <a:xfrm>
            <a:off x="2213029" y="953375"/>
            <a:ext cx="4786313" cy="889000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anchor="ctr"/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prstClr val="black"/>
                </a:solidFill>
                <a:latin typeface="Calibri" panose="020F0502020204030204" pitchFamily="34" charset="0"/>
              </a:rPr>
              <a:t>Se désinfecter les </a:t>
            </a:r>
            <a:r>
              <a:rPr lang="fr-FR" altLang="fr-FR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mains</a:t>
            </a:r>
            <a:endParaRPr lang="fr-FR" altLang="fr-FR" sz="1100" dirty="0" smtClean="0">
              <a:latin typeface="Calibri"/>
              <a:ea typeface="MS PGothic"/>
              <a:cs typeface="Calibri"/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 smtClean="0">
                <a:latin typeface="Calibri"/>
                <a:ea typeface="MS PGothic"/>
                <a:cs typeface="Calibri"/>
              </a:rPr>
              <a:t>Le </a:t>
            </a:r>
            <a:r>
              <a:rPr lang="fr-FR" altLang="fr-FR" sz="1100" dirty="0">
                <a:latin typeface="Calibri"/>
                <a:ea typeface="MS PGothic"/>
                <a:cs typeface="Calibri"/>
              </a:rPr>
              <a:t>doigt conseillé à prélever est soit le </a:t>
            </a:r>
            <a:r>
              <a:rPr lang="fr-FR" altLang="fr-FR" sz="1100" dirty="0" smtClean="0">
                <a:latin typeface="Calibri"/>
                <a:ea typeface="MS PGothic"/>
                <a:cs typeface="Calibri"/>
              </a:rPr>
              <a:t>majeur, </a:t>
            </a:r>
            <a:r>
              <a:rPr lang="fr-FR" altLang="fr-FR" sz="1100" dirty="0">
                <a:latin typeface="Calibri"/>
                <a:ea typeface="MS PGothic"/>
                <a:cs typeface="Calibri"/>
              </a:rPr>
              <a:t>soit l’annulaire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Mettre </a:t>
            </a:r>
            <a:r>
              <a:rPr lang="fr-FR" altLang="fr-FR" sz="1100" dirty="0">
                <a:solidFill>
                  <a:prstClr val="black"/>
                </a:solidFill>
                <a:latin typeface="Calibri" panose="020F0502020204030204" pitchFamily="34" charset="0"/>
              </a:rPr>
              <a:t>la main vers le bas afin de faire affluer le sang vers le bout du doigt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prstClr val="black"/>
                </a:solidFill>
                <a:latin typeface="Calibri" panose="020F0502020204030204" pitchFamily="34" charset="0"/>
              </a:rPr>
              <a:t>Masser </a:t>
            </a:r>
            <a:r>
              <a:rPr lang="fr-FR" altLang="fr-FR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de la paume de la main </a:t>
            </a:r>
            <a:r>
              <a:rPr lang="fr-FR" altLang="fr-FR" sz="1100" dirty="0">
                <a:solidFill>
                  <a:prstClr val="black"/>
                </a:solidFill>
                <a:latin typeface="Calibri" panose="020F0502020204030204" pitchFamily="34" charset="0"/>
              </a:rPr>
              <a:t>vers l’extrémité du doigt à </a:t>
            </a:r>
            <a:r>
              <a:rPr lang="fr-FR" altLang="fr-FR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piquer</a:t>
            </a:r>
            <a:endParaRPr lang="fr-FR" altLang="fr-FR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à coins arrondis 22"/>
          <p:cNvSpPr>
            <a:spLocks noChangeArrowheads="1"/>
          </p:cNvSpPr>
          <p:nvPr/>
        </p:nvSpPr>
        <p:spPr bwMode="auto">
          <a:xfrm>
            <a:off x="2209801" y="1910584"/>
            <a:ext cx="4786313" cy="722565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prstClr val="black"/>
                </a:solidFill>
                <a:latin typeface="Calibri" panose="020F0502020204030204" pitchFamily="34" charset="0"/>
              </a:rPr>
              <a:t>Sortir l’auto-piqueur du kit </a:t>
            </a:r>
            <a:r>
              <a:rPr lang="fr-FR" altLang="fr-FR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fourni (2 auto-piqueurs sont fournis en cas de dysfonctionnement). N’utiliser qu’un seul des 2 auto-piqueurs !</a:t>
            </a:r>
            <a:endParaRPr lang="fr-FR" altLang="fr-FR" sz="11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prstClr val="black"/>
                </a:solidFill>
                <a:latin typeface="Calibri" panose="020F0502020204030204" pitchFamily="34" charset="0"/>
              </a:rPr>
              <a:t>Enlever le capuchon stérile en le faisant </a:t>
            </a:r>
            <a:r>
              <a:rPr lang="fr-FR" altLang="fr-FR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pivoter, ne pas appuyer sur le bouton lors de cette étape</a:t>
            </a:r>
            <a:endParaRPr lang="fr-FR" altLang="fr-FR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à coins arrondis 25"/>
          <p:cNvSpPr>
            <a:spLocks noChangeArrowheads="1"/>
          </p:cNvSpPr>
          <p:nvPr/>
        </p:nvSpPr>
        <p:spPr bwMode="auto">
          <a:xfrm>
            <a:off x="2217772" y="2698364"/>
            <a:ext cx="4786313" cy="377826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srgbClr val="000000"/>
                </a:solidFill>
                <a:latin typeface="Calibri" panose="020F0502020204030204" pitchFamily="34" charset="0"/>
              </a:rPr>
              <a:t>Presser assez fortement l’auto-piqueur sur le doigt et appuyer </a:t>
            </a:r>
            <a:r>
              <a:rPr lang="fr-FR" altLang="fr-FR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fr-FR" altLang="fr-FR" sz="1100" dirty="0">
                <a:solidFill>
                  <a:srgbClr val="000000"/>
                </a:solidFill>
                <a:latin typeface="Calibri" panose="020F0502020204030204" pitchFamily="34" charset="0"/>
              </a:rPr>
              <a:t>partie latérale du doigt)</a:t>
            </a:r>
          </a:p>
        </p:txBody>
      </p:sp>
      <p:sp>
        <p:nvSpPr>
          <p:cNvPr id="27" name="Rectangle à coins arrondis 26"/>
          <p:cNvSpPr>
            <a:spLocks noChangeArrowheads="1"/>
          </p:cNvSpPr>
          <p:nvPr/>
        </p:nvSpPr>
        <p:spPr bwMode="auto">
          <a:xfrm>
            <a:off x="2209799" y="4064730"/>
            <a:ext cx="4794286" cy="926561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anchor="ctr"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srgbClr val="000000"/>
                </a:solidFill>
                <a:latin typeface="Calibri"/>
              </a:rPr>
              <a:t>Fermer le tube rempli en vissant le bouchon (clic</a:t>
            </a:r>
            <a:r>
              <a:rPr lang="fr-FR" altLang="fr-FR" sz="1100" dirty="0" smtClean="0">
                <a:solidFill>
                  <a:srgbClr val="000000"/>
                </a:solidFill>
                <a:latin typeface="Calibri"/>
              </a:rPr>
              <a:t>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 smtClean="0">
                <a:solidFill>
                  <a:srgbClr val="000000"/>
                </a:solidFill>
                <a:latin typeface="Calibri"/>
              </a:rPr>
              <a:t>Si vous ne connaissez pas votre groupe sanguin, vous pouvez remplir le tube rose afin qu’on le détermine (minimum : 3 gouttes de sang)</a:t>
            </a:r>
            <a:endParaRPr lang="fr-FR" altLang="fr-FR" sz="1100" dirty="0">
              <a:solidFill>
                <a:srgbClr val="000000"/>
              </a:solidFill>
              <a:latin typeface="Calibri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 smtClean="0">
                <a:solidFill>
                  <a:srgbClr val="000000"/>
                </a:solidFill>
                <a:latin typeface="Calibri"/>
              </a:rPr>
              <a:t>Comprimer </a:t>
            </a:r>
            <a:r>
              <a:rPr lang="fr-FR" altLang="fr-FR" sz="1100" dirty="0">
                <a:solidFill>
                  <a:srgbClr val="000000"/>
                </a:solidFill>
                <a:latin typeface="Calibri"/>
              </a:rPr>
              <a:t>le point de ponction avec une compresse, puis se laver les mains</a:t>
            </a:r>
            <a:endParaRPr lang="fr-FR" altLang="fr-FR" sz="11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8" name="Rectangle à coins arrondis 27"/>
          <p:cNvSpPr>
            <a:spLocks noChangeArrowheads="1"/>
          </p:cNvSpPr>
          <p:nvPr/>
        </p:nvSpPr>
        <p:spPr bwMode="auto">
          <a:xfrm>
            <a:off x="2209798" y="5058444"/>
            <a:ext cx="4786315" cy="683161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srgbClr val="000000"/>
                </a:solidFill>
                <a:latin typeface="Calibri"/>
              </a:rPr>
              <a:t>Mettre le tube dans le triple emballage et insérer le sachet plastique dans l’enveloppe à bulle. Ne pas oublier de joindre le questionnaire.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srgbClr val="000000"/>
                </a:solidFill>
                <a:latin typeface="Calibri"/>
              </a:rPr>
              <a:t>Envoyer l’enveloppe par voie postale au plus vite après le prélèvement</a:t>
            </a:r>
          </a:p>
        </p:txBody>
      </p:sp>
      <p:sp>
        <p:nvSpPr>
          <p:cNvPr id="3097" name="ZoneTexte 44"/>
          <p:cNvSpPr txBox="1">
            <a:spLocks noChangeArrowheads="1"/>
          </p:cNvSpPr>
          <p:nvPr/>
        </p:nvSpPr>
        <p:spPr bwMode="auto">
          <a:xfrm>
            <a:off x="11944237" y="1399071"/>
            <a:ext cx="3000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101" name="ZoneTexte 48"/>
          <p:cNvSpPr txBox="1">
            <a:spLocks noChangeArrowheads="1"/>
          </p:cNvSpPr>
          <p:nvPr/>
        </p:nvSpPr>
        <p:spPr bwMode="auto">
          <a:xfrm>
            <a:off x="9061617" y="1710968"/>
            <a:ext cx="3000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105" name="ZoneTexte 62"/>
          <p:cNvSpPr txBox="1">
            <a:spLocks noChangeArrowheads="1"/>
          </p:cNvSpPr>
          <p:nvPr/>
        </p:nvSpPr>
        <p:spPr bwMode="auto">
          <a:xfrm>
            <a:off x="8755747" y="192569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4" name="Flèche vers la droite 63"/>
          <p:cNvSpPr>
            <a:spLocks noChangeArrowheads="1"/>
          </p:cNvSpPr>
          <p:nvPr/>
        </p:nvSpPr>
        <p:spPr bwMode="auto">
          <a:xfrm>
            <a:off x="10144458" y="964852"/>
            <a:ext cx="360362" cy="144462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7" name="Flèche vers la droite 66"/>
          <p:cNvSpPr>
            <a:spLocks noChangeArrowheads="1"/>
          </p:cNvSpPr>
          <p:nvPr/>
        </p:nvSpPr>
        <p:spPr bwMode="auto">
          <a:xfrm rot="5400000">
            <a:off x="10958844" y="1354829"/>
            <a:ext cx="360362" cy="142875"/>
          </a:xfrm>
          <a:prstGeom prst="rightArrow">
            <a:avLst>
              <a:gd name="adj1" fmla="val 50000"/>
              <a:gd name="adj2" fmla="val 5000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1F497D"/>
              </a:solidFill>
              <a:latin typeface="Calibri"/>
            </a:endParaRPr>
          </a:p>
        </p:txBody>
      </p:sp>
      <p:pic>
        <p:nvPicPr>
          <p:cNvPr id="4" name="Imag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226" y="6190776"/>
            <a:ext cx="843061" cy="64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6" name="ZoneTexte 49"/>
          <p:cNvSpPr txBox="1">
            <a:spLocks noChangeArrowheads="1"/>
          </p:cNvSpPr>
          <p:nvPr/>
        </p:nvSpPr>
        <p:spPr bwMode="auto">
          <a:xfrm>
            <a:off x="9747304" y="4247819"/>
            <a:ext cx="3000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3117" name="ZoneTexte 1"/>
          <p:cNvSpPr txBox="1">
            <a:spLocks noChangeArrowheads="1"/>
          </p:cNvSpPr>
          <p:nvPr/>
        </p:nvSpPr>
        <p:spPr bwMode="auto">
          <a:xfrm>
            <a:off x="11636314" y="4268299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118" name="ZoneTexte 2"/>
          <p:cNvSpPr txBox="1">
            <a:spLocks noChangeArrowheads="1"/>
          </p:cNvSpPr>
          <p:nvPr/>
        </p:nvSpPr>
        <p:spPr bwMode="auto">
          <a:xfrm>
            <a:off x="10144458" y="2254151"/>
            <a:ext cx="298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5" name="ZoneTexte 49"/>
          <p:cNvSpPr txBox="1">
            <a:spLocks noChangeArrowheads="1"/>
          </p:cNvSpPr>
          <p:nvPr/>
        </p:nvSpPr>
        <p:spPr bwMode="auto">
          <a:xfrm>
            <a:off x="11844857" y="221260"/>
            <a:ext cx="3000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72" name="Rectangle à coins arrondis 71"/>
          <p:cNvSpPr>
            <a:spLocks noChangeArrowheads="1"/>
          </p:cNvSpPr>
          <p:nvPr/>
        </p:nvSpPr>
        <p:spPr bwMode="auto">
          <a:xfrm>
            <a:off x="2209800" y="3142783"/>
            <a:ext cx="4786314" cy="858226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dirty="0">
                <a:solidFill>
                  <a:srgbClr val="000000"/>
                </a:solidFill>
                <a:latin typeface="Calibri" panose="020F0502020204030204" pitchFamily="34" charset="0"/>
              </a:rPr>
              <a:t>Ouvrir le tube « collecteur » et faire couler le sang (goutte à goutte) dans le tube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100" b="1" u="sng" dirty="0" smtClean="0">
                <a:solidFill>
                  <a:srgbClr val="000000"/>
                </a:solidFill>
                <a:latin typeface="Calibri"/>
                <a:ea typeface="MS PGothic"/>
                <a:cs typeface="Calibri"/>
              </a:rPr>
              <a:t>Essayer</a:t>
            </a:r>
            <a:r>
              <a:rPr lang="fr-FR" altLang="fr-FR" sz="1100" dirty="0" smtClean="0">
                <a:solidFill>
                  <a:srgbClr val="000000"/>
                </a:solidFill>
                <a:latin typeface="Calibri"/>
                <a:ea typeface="MS PGothic"/>
                <a:cs typeface="Calibri"/>
              </a:rPr>
              <a:t> de remplir jusqu’au marquage noir (0,5mL) de sang, </a:t>
            </a:r>
            <a:r>
              <a:rPr lang="fr-FR" altLang="fr-FR" sz="1100" dirty="0">
                <a:solidFill>
                  <a:srgbClr val="000000"/>
                </a:solidFill>
                <a:latin typeface="Calibri"/>
                <a:ea typeface="MS PGothic"/>
                <a:cs typeface="Calibri"/>
              </a:rPr>
              <a:t>pour cela il faut masser le doigt et non presser fortement</a:t>
            </a:r>
          </a:p>
        </p:txBody>
      </p:sp>
      <p:pic>
        <p:nvPicPr>
          <p:cNvPr id="3107" name="Imag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880" y="6358921"/>
            <a:ext cx="4015755" cy="395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Image 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718" y="1778998"/>
            <a:ext cx="8001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Flèche vers la droite 66"/>
          <p:cNvSpPr>
            <a:spLocks noChangeArrowheads="1"/>
          </p:cNvSpPr>
          <p:nvPr/>
        </p:nvSpPr>
        <p:spPr bwMode="auto">
          <a:xfrm rot="10800000">
            <a:off x="10101419" y="1970209"/>
            <a:ext cx="360362" cy="142875"/>
          </a:xfrm>
          <a:prstGeom prst="rightArrow">
            <a:avLst>
              <a:gd name="adj1" fmla="val 50000"/>
              <a:gd name="adj2" fmla="val 5000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5" name="Flèche vers la droite 66"/>
          <p:cNvSpPr>
            <a:spLocks noChangeArrowheads="1"/>
          </p:cNvSpPr>
          <p:nvPr/>
        </p:nvSpPr>
        <p:spPr bwMode="auto">
          <a:xfrm rot="10800000">
            <a:off x="10163506" y="4074864"/>
            <a:ext cx="360363" cy="142875"/>
          </a:xfrm>
          <a:prstGeom prst="rightArrow">
            <a:avLst>
              <a:gd name="adj1" fmla="val 50000"/>
              <a:gd name="adj2" fmla="val 5000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6" name="Flèche vers la droite 66"/>
          <p:cNvSpPr>
            <a:spLocks noChangeArrowheads="1"/>
          </p:cNvSpPr>
          <p:nvPr/>
        </p:nvSpPr>
        <p:spPr bwMode="auto">
          <a:xfrm rot="5400000">
            <a:off x="9483284" y="4580060"/>
            <a:ext cx="360362" cy="142875"/>
          </a:xfrm>
          <a:prstGeom prst="rightArrow">
            <a:avLst>
              <a:gd name="adj1" fmla="val 50000"/>
              <a:gd name="adj2" fmla="val 5000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7" name="Flèche vers la droite 66"/>
          <p:cNvSpPr>
            <a:spLocks noChangeArrowheads="1"/>
          </p:cNvSpPr>
          <p:nvPr/>
        </p:nvSpPr>
        <p:spPr bwMode="auto">
          <a:xfrm rot="5400000">
            <a:off x="11593239" y="3363951"/>
            <a:ext cx="360363" cy="142875"/>
          </a:xfrm>
          <a:prstGeom prst="rightArrow">
            <a:avLst>
              <a:gd name="adj1" fmla="val 50000"/>
              <a:gd name="adj2" fmla="val 5000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8" name="Flèche vers la droite 66"/>
          <p:cNvSpPr>
            <a:spLocks noChangeArrowheads="1"/>
          </p:cNvSpPr>
          <p:nvPr/>
        </p:nvSpPr>
        <p:spPr bwMode="auto">
          <a:xfrm>
            <a:off x="10144458" y="2917581"/>
            <a:ext cx="360362" cy="142875"/>
          </a:xfrm>
          <a:prstGeom prst="rightArrow">
            <a:avLst>
              <a:gd name="adj1" fmla="val 50000"/>
              <a:gd name="adj2" fmla="val 5000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9" name="ZoneTexte 49"/>
          <p:cNvSpPr txBox="1">
            <a:spLocks noChangeArrowheads="1"/>
          </p:cNvSpPr>
          <p:nvPr/>
        </p:nvSpPr>
        <p:spPr bwMode="auto">
          <a:xfrm>
            <a:off x="10213113" y="4744492"/>
            <a:ext cx="3000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65" name="Ellipse 64"/>
          <p:cNvSpPr>
            <a:spLocks noChangeArrowheads="1"/>
          </p:cNvSpPr>
          <p:nvPr/>
        </p:nvSpPr>
        <p:spPr bwMode="auto">
          <a:xfrm>
            <a:off x="1656702" y="4678543"/>
            <a:ext cx="431800" cy="30956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8</a:t>
            </a:r>
          </a:p>
        </p:txBody>
      </p:sp>
      <p:sp>
        <p:nvSpPr>
          <p:cNvPr id="73" name="Ellipse 72"/>
          <p:cNvSpPr>
            <a:spLocks noChangeArrowheads="1"/>
          </p:cNvSpPr>
          <p:nvPr/>
        </p:nvSpPr>
        <p:spPr bwMode="auto">
          <a:xfrm>
            <a:off x="1655524" y="5055300"/>
            <a:ext cx="431800" cy="30956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00" dirty="0">
                <a:solidFill>
                  <a:prstClr val="white"/>
                </a:solidFill>
                <a:latin typeface="Calibri"/>
              </a:rPr>
              <a:t>9</a:t>
            </a:r>
          </a:p>
        </p:txBody>
      </p:sp>
      <p:sp>
        <p:nvSpPr>
          <p:cNvPr id="74" name="Ellipse 73"/>
          <p:cNvSpPr>
            <a:spLocks noChangeArrowheads="1"/>
          </p:cNvSpPr>
          <p:nvPr/>
        </p:nvSpPr>
        <p:spPr bwMode="auto">
          <a:xfrm>
            <a:off x="1655524" y="5432057"/>
            <a:ext cx="431800" cy="30956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dirty="0">
                <a:solidFill>
                  <a:prstClr val="white"/>
                </a:solidFill>
                <a:latin typeface="Calibri"/>
              </a:rPr>
              <a:t>10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275742" y="4953056"/>
            <a:ext cx="1866579" cy="1449451"/>
          </a:xfrm>
          <a:prstGeom prst="rect">
            <a:avLst/>
          </a:prstGeom>
          <a:ln>
            <a:noFill/>
          </a:ln>
        </p:spPr>
      </p:pic>
      <p:sp>
        <p:nvSpPr>
          <p:cNvPr id="75" name="ZoneTexte 49"/>
          <p:cNvSpPr txBox="1">
            <a:spLocks noChangeArrowheads="1"/>
          </p:cNvSpPr>
          <p:nvPr/>
        </p:nvSpPr>
        <p:spPr bwMode="auto">
          <a:xfrm>
            <a:off x="11955853" y="4744492"/>
            <a:ext cx="3000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47" name="Flèche vers la droite 66"/>
          <p:cNvSpPr>
            <a:spLocks noChangeArrowheads="1"/>
          </p:cNvSpPr>
          <p:nvPr/>
        </p:nvSpPr>
        <p:spPr bwMode="auto">
          <a:xfrm>
            <a:off x="10082546" y="5741605"/>
            <a:ext cx="360362" cy="142875"/>
          </a:xfrm>
          <a:prstGeom prst="rightArrow">
            <a:avLst>
              <a:gd name="adj1" fmla="val 50000"/>
              <a:gd name="adj2" fmla="val 5000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071" y="5912747"/>
            <a:ext cx="3595591" cy="9002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050" b="1" u="sng" dirty="0"/>
              <a:t>Pour toute demande d’information, n’hésitez pas à contacter les chargés de l’étude par mail ou téléphone :</a:t>
            </a:r>
          </a:p>
          <a:p>
            <a:r>
              <a:rPr lang="fr-FR" sz="1050" b="1" dirty="0" smtClean="0"/>
              <a:t>Dorine </a:t>
            </a:r>
            <a:r>
              <a:rPr lang="fr-FR" sz="1050" b="1" dirty="0"/>
              <a:t>DECARREAUX </a:t>
            </a:r>
            <a:r>
              <a:rPr lang="fr-FR" sz="1050" b="1" dirty="0" smtClean="0"/>
              <a:t>- Julie SEVILA</a:t>
            </a:r>
            <a:endParaRPr lang="fr-FR" sz="1050" b="1" dirty="0">
              <a:cs typeface="Calibri"/>
            </a:endParaRPr>
          </a:p>
          <a:p>
            <a:r>
              <a:rPr lang="fr-FR" sz="1050" b="1" dirty="0" smtClean="0"/>
              <a:t>04 </a:t>
            </a:r>
            <a:r>
              <a:rPr lang="fr-FR" sz="1050" b="1" dirty="0"/>
              <a:t>20 20 24 </a:t>
            </a:r>
            <a:r>
              <a:rPr lang="fr-FR" sz="1050" b="1" dirty="0" smtClean="0"/>
              <a:t>26 – 04 95 45 06 44</a:t>
            </a:r>
            <a:endParaRPr lang="fr-FR" sz="1050" b="1" dirty="0">
              <a:cs typeface="Calibri"/>
            </a:endParaRPr>
          </a:p>
          <a:p>
            <a:r>
              <a:rPr lang="fr-FR" sz="1050" b="1" dirty="0" smtClean="0">
                <a:hlinkClick r:id="rId14"/>
              </a:rPr>
              <a:t>DECARREAUX_D@univ-corse.fr</a:t>
            </a:r>
            <a:r>
              <a:rPr lang="fr-FR" sz="1050" b="1" dirty="0"/>
              <a:t> </a:t>
            </a:r>
            <a:r>
              <a:rPr lang="fr-FR" sz="1050" b="1" dirty="0" smtClean="0"/>
              <a:t>- </a:t>
            </a:r>
            <a:r>
              <a:rPr lang="fr-FR" sz="1050" b="1" dirty="0">
                <a:hlinkClick r:id="rId15"/>
              </a:rPr>
              <a:t>sevila_j@univ-corse.fr</a:t>
            </a:r>
            <a:endParaRPr lang="fr-FR" sz="105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262" y="-67764"/>
            <a:ext cx="1370340" cy="15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71140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299</Words>
  <Application>Microsoft Office PowerPoint</Application>
  <PresentationFormat>Grand écran</PresentationFormat>
  <Paragraphs>39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ＭＳ Ｐゴシック</vt:lpstr>
      <vt:lpstr>Arial</vt:lpstr>
      <vt:lpstr>Calibri</vt:lpstr>
      <vt:lpstr>1_Thème Office</vt:lpstr>
      <vt:lpstr>Mode opératoire du prélèvement sanguin</vt:lpstr>
    </vt:vector>
  </TitlesOfParts>
  <Company>UDCPP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Lisandru CAPAI</dc:creator>
  <cp:lastModifiedBy>DORINE DECARREAUX</cp:lastModifiedBy>
  <cp:revision>145</cp:revision>
  <cp:lastPrinted>2021-10-18T09:04:34Z</cp:lastPrinted>
  <dcterms:created xsi:type="dcterms:W3CDTF">2019-03-07T15:03:48Z</dcterms:created>
  <dcterms:modified xsi:type="dcterms:W3CDTF">2021-10-18T09:05:13Z</dcterms:modified>
</cp:coreProperties>
</file>